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igi Sigillo" initials="LS" lastIdx="4" clrIdx="0">
    <p:extLst>
      <p:ext uri="{19B8F6BF-5375-455C-9EA6-DF929625EA0E}">
        <p15:presenceInfo xmlns:p15="http://schemas.microsoft.com/office/powerpoint/2012/main" userId="Luigi Sig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13" d="100"/>
          <a:sy n="113" d="100"/>
        </p:scale>
        <p:origin x="474" y="102"/>
      </p:cViewPr>
      <p:guideLst/>
    </p:cSldViewPr>
  </p:slideViewPr>
  <p:notesTextViewPr>
    <p:cViewPr>
      <p:scale>
        <a:sx n="1" d="1"/>
        <a:sy n="1" d="1"/>
      </p:scale>
      <p:origin x="0" y="0"/>
    </p:cViewPr>
  </p:notesTextViewPr>
  <p:notesViewPr>
    <p:cSldViewPr snapToGrid="0">
      <p:cViewPr varScale="1">
        <p:scale>
          <a:sx n="127" d="100"/>
          <a:sy n="127" d="100"/>
        </p:scale>
        <p:origin x="4908" y="1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a:t>
            </a:r>
            <a:r>
              <a:rPr lang="en-US" dirty="0" err="1"/>
              <a:t>Im</a:t>
            </a:r>
            <a:r>
              <a:rPr lang="en-US" dirty="0"/>
              <a:t> luigi </a:t>
            </a:r>
            <a:r>
              <a:rPr lang="en-US" dirty="0" err="1"/>
              <a:t>sigillo</a:t>
            </a:r>
            <a:r>
              <a:rPr lang="en-US" dirty="0"/>
              <a:t> and today with </a:t>
            </a:r>
            <a:r>
              <a:rPr lang="en-US" dirty="0" err="1"/>
              <a:t>nicolo</a:t>
            </a:r>
            <a:r>
              <a:rPr lang="en-US" dirty="0"/>
              <a:t> </a:t>
            </a:r>
            <a:r>
              <a:rPr lang="en-US" dirty="0" err="1"/>
              <a:t>palmiero</a:t>
            </a:r>
            <a:r>
              <a:rPr lang="en-US" dirty="0"/>
              <a:t> we will present our big project for the </a:t>
            </a:r>
            <a:r>
              <a:rPr lang="en-US" dirty="0" err="1"/>
              <a:t>iot</a:t>
            </a:r>
            <a:r>
              <a:rPr lang="en-US" dirty="0"/>
              <a:t> 2020 class called </a:t>
            </a:r>
            <a:r>
              <a:rPr lang="en-US" dirty="0" err="1"/>
              <a:t>nextroom</a:t>
            </a:r>
            <a:r>
              <a:rPr lang="en-US" dirty="0"/>
              <a:t>.</a:t>
            </a:r>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Personalized</a:t>
            </a:r>
            <a:r>
              <a:rPr lang="it-IT" dirty="0"/>
              <a:t> tour: </a:t>
            </a:r>
            <a:r>
              <a:rPr lang="it-IT" dirty="0" err="1"/>
              <a:t>avoid</a:t>
            </a:r>
            <a:r>
              <a:rPr lang="it-IT" dirty="0"/>
              <a:t> </a:t>
            </a:r>
            <a:r>
              <a:rPr lang="it-IT" dirty="0" err="1"/>
              <a:t>that</a:t>
            </a:r>
            <a:r>
              <a:rPr lang="it-IT" dirty="0"/>
              <a:t> people </a:t>
            </a:r>
            <a:r>
              <a:rPr lang="it-IT" dirty="0" err="1"/>
              <a:t>not</a:t>
            </a:r>
            <a:r>
              <a:rPr lang="it-IT" dirty="0"/>
              <a:t> </a:t>
            </a:r>
            <a:r>
              <a:rPr lang="it-IT" dirty="0" err="1"/>
              <a:t>enjoy</a:t>
            </a:r>
            <a:r>
              <a:rPr lang="it-IT" dirty="0"/>
              <a:t> the </a:t>
            </a:r>
            <a:r>
              <a:rPr lang="it-IT" dirty="0" err="1"/>
              <a:t>visit</a:t>
            </a:r>
            <a:r>
              <a:rPr lang="it-IT" dirty="0"/>
              <a:t> and </a:t>
            </a:r>
            <a:r>
              <a:rPr lang="it-IT" dirty="0" err="1"/>
              <a:t>walk</a:t>
            </a:r>
            <a:r>
              <a:rPr lang="it-IT" dirty="0"/>
              <a:t> </a:t>
            </a:r>
            <a:r>
              <a:rPr lang="it-IT" dirty="0" err="1"/>
              <a:t>away</a:t>
            </a:r>
            <a:r>
              <a:rPr lang="it-IT" dirty="0"/>
              <a:t> from </a:t>
            </a:r>
            <a:r>
              <a:rPr lang="it-IT" dirty="0" err="1"/>
              <a:t>section</a:t>
            </a:r>
            <a:r>
              <a:rPr lang="it-IT" dirty="0"/>
              <a:t> </a:t>
            </a:r>
            <a:r>
              <a:rPr lang="it-IT" dirty="0" err="1"/>
              <a:t>bored</a:t>
            </a:r>
            <a:r>
              <a:rPr lang="it-IT" dirty="0"/>
              <a:t> and </a:t>
            </a:r>
            <a:r>
              <a:rPr lang="it-IT" dirty="0" err="1"/>
              <a:t>not</a:t>
            </a:r>
            <a:r>
              <a:rPr lang="it-IT" dirty="0"/>
              <a:t> happy </a:t>
            </a:r>
            <a:r>
              <a:rPr lang="it-IT" dirty="0" err="1"/>
              <a:t>about</a:t>
            </a:r>
            <a:r>
              <a:rPr lang="it-IT" dirty="0"/>
              <a:t> </a:t>
            </a:r>
            <a:r>
              <a:rPr lang="it-IT" dirty="0" err="1"/>
              <a:t>what</a:t>
            </a:r>
            <a:r>
              <a:rPr lang="it-IT" dirty="0"/>
              <a:t> </a:t>
            </a:r>
            <a:r>
              <a:rPr lang="it-IT" dirty="0" err="1"/>
              <a:t>they</a:t>
            </a:r>
            <a:r>
              <a:rPr lang="it-IT" dirty="0"/>
              <a:t> </a:t>
            </a:r>
            <a:r>
              <a:rPr lang="it-IT" dirty="0" err="1"/>
              <a:t>have</a:t>
            </a:r>
            <a:r>
              <a:rPr lang="it-IT" dirty="0"/>
              <a:t> </a:t>
            </a:r>
            <a:r>
              <a:rPr lang="it-IT" dirty="0" err="1"/>
              <a:t>seen</a:t>
            </a:r>
            <a:r>
              <a:rPr lang="it-IT" dirty="0"/>
              <a:t>.</a:t>
            </a:r>
          </a:p>
          <a:p>
            <a:pPr marL="0" lvl="0" indent="0" algn="l" rtl="0">
              <a:spcBef>
                <a:spcPts val="0"/>
              </a:spcBef>
              <a:spcAft>
                <a:spcPts val="0"/>
              </a:spcAft>
              <a:buNone/>
            </a:pPr>
            <a:r>
              <a:rPr lang="it-IT" dirty="0"/>
              <a:t>COVID 19 </a:t>
            </a:r>
            <a:r>
              <a:rPr lang="it-IT" dirty="0" err="1"/>
              <a:t>crowd</a:t>
            </a:r>
            <a:r>
              <a:rPr lang="it-IT" dirty="0"/>
              <a:t> and security </a:t>
            </a:r>
            <a:r>
              <a:rPr lang="it-IT" dirty="0" err="1"/>
              <a:t>distance</a:t>
            </a:r>
            <a:r>
              <a:rPr lang="it-IT" dirty="0"/>
              <a:t>.</a:t>
            </a:r>
            <a:endParaRPr dirty="0"/>
          </a:p>
        </p:txBody>
      </p:sp>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Trebuchet MS"/>
                <a:ea typeface="Trebuchet MS"/>
                <a:cs typeface="Trebuchet MS"/>
                <a:sym typeface="Trebuchet MS"/>
              </a:rPr>
              <a:t>Repository</a:t>
            </a:r>
            <a:endParaRPr sz="1800" u="sng" dirty="0">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dirty="0">
                <a:solidFill>
                  <a:schemeClr val="hlink"/>
                </a:solidFill>
                <a:latin typeface="Trebuchet MS"/>
                <a:ea typeface="Trebuchet MS"/>
                <a:cs typeface="Trebuchet MS"/>
                <a:sym typeface="Trebuchet MS"/>
                <a:hlinkClick r:id="rId3"/>
              </a:rPr>
              <a:t>https://github.com/LuigiSigillo/</a:t>
            </a:r>
            <a:r>
              <a:rPr lang="en-US" sz="1800" u="sng" dirty="0">
                <a:solidFill>
                  <a:schemeClr val="hlink"/>
                </a:solidFill>
                <a:latin typeface="Trebuchet MS"/>
                <a:ea typeface="Trebuchet MS"/>
                <a:cs typeface="Trebuchet MS"/>
                <a:sym typeface="Trebuchet MS"/>
              </a:rPr>
              <a:t>NextRoom</a:t>
            </a: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dirty="0"/>
              <a:t>Software     Services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giving a </a:t>
            </a:r>
            <a:r>
              <a:rPr lang="it-IT" sz="1500" dirty="0" err="1"/>
              <a:t>try</a:t>
            </a:r>
            <a:r>
              <a:rPr lang="it-IT" sz="1500" dirty="0"/>
              <a:t> in a museum to a user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34" y="1354486"/>
            <a:ext cx="10837332" cy="427560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We have done a technical evaluation performing load tests on all parts of our system:</a:t>
            </a:r>
            <a:endParaRPr dirty="0"/>
          </a:p>
          <a:p>
            <a:pPr marL="742950" lvl="1" indent="-285750" algn="l" rtl="0">
              <a:spcBef>
                <a:spcPts val="1000"/>
              </a:spcBef>
              <a:spcAft>
                <a:spcPts val="0"/>
              </a:spcAft>
              <a:buSzPts val="1280"/>
              <a:buFont typeface="Arial"/>
              <a:buChar char="•"/>
            </a:pPr>
            <a:r>
              <a:rPr lang="en-US" sz="1700" b="1" dirty="0"/>
              <a:t>BLE</a:t>
            </a:r>
            <a:r>
              <a:rPr lang="en-US" sz="1700" dirty="0"/>
              <a:t> IoT device-Smartphone interaction: how many smartphones a single device can handle?</a:t>
            </a:r>
            <a:endParaRPr sz="1700" dirty="0"/>
          </a:p>
          <a:p>
            <a:pPr marL="1028700" indent="-285750">
              <a:buSzPct val="115000"/>
              <a:buFont typeface="Wingdings" pitchFamily="2" charset="2"/>
              <a:buChar char="§"/>
            </a:pPr>
            <a:r>
              <a:rPr lang="it-IT" dirty="0" err="1"/>
              <a:t>We</a:t>
            </a:r>
            <a:r>
              <a:rPr lang="it-IT" dirty="0"/>
              <a:t> </a:t>
            </a:r>
            <a:r>
              <a:rPr lang="it-IT" dirty="0" err="1"/>
              <a:t>conducted</a:t>
            </a:r>
            <a:r>
              <a:rPr lang="it-IT" dirty="0"/>
              <a:t>  a </a:t>
            </a:r>
            <a:r>
              <a:rPr lang="it-IT" dirty="0" err="1"/>
              <a:t>simulation</a:t>
            </a:r>
            <a:r>
              <a:rPr lang="it-IT" dirty="0"/>
              <a:t> </a:t>
            </a:r>
            <a:r>
              <a:rPr lang="it-IT" dirty="0" err="1"/>
              <a:t>using</a:t>
            </a:r>
            <a:r>
              <a:rPr lang="it-IT" dirty="0"/>
              <a:t> the </a:t>
            </a:r>
            <a:r>
              <a:rPr lang="it-IT" dirty="0" err="1"/>
              <a:t>same</a:t>
            </a:r>
            <a:r>
              <a:rPr lang="it-IT" dirty="0"/>
              <a:t> </a:t>
            </a:r>
            <a:r>
              <a:rPr lang="it-IT" dirty="0" err="1"/>
              <a:t>device</a:t>
            </a:r>
            <a:r>
              <a:rPr lang="it-IT" dirty="0"/>
              <a:t> to </a:t>
            </a:r>
            <a:r>
              <a:rPr lang="it-IT" dirty="0" err="1"/>
              <a:t>connect</a:t>
            </a:r>
            <a:r>
              <a:rPr lang="it-IT" dirty="0"/>
              <a:t> to the </a:t>
            </a:r>
            <a:r>
              <a:rPr lang="it-IT" dirty="0" err="1"/>
              <a:t>board</a:t>
            </a:r>
            <a:r>
              <a:rPr lang="it-IT" dirty="0"/>
              <a:t> </a:t>
            </a:r>
            <a:r>
              <a:rPr lang="it-IT" dirty="0" err="1"/>
              <a:t>within</a:t>
            </a:r>
            <a:r>
              <a:rPr lang="it-IT" dirty="0"/>
              <a:t> a short </a:t>
            </a:r>
            <a:r>
              <a:rPr lang="it-IT" dirty="0" err="1"/>
              <a:t>period</a:t>
            </a:r>
            <a:r>
              <a:rPr lang="it-IT" dirty="0"/>
              <a:t> of time </a:t>
            </a:r>
            <a:r>
              <a:rPr lang="it-IT" dirty="0" err="1"/>
              <a:t>before</a:t>
            </a:r>
            <a:r>
              <a:rPr lang="it-IT" dirty="0"/>
              <a:t> </a:t>
            </a:r>
            <a:r>
              <a:rPr lang="it-IT" dirty="0" err="1"/>
              <a:t>it</a:t>
            </a:r>
            <a:r>
              <a:rPr lang="it-IT" dirty="0"/>
              <a:t> </a:t>
            </a:r>
            <a:r>
              <a:rPr lang="it-IT" dirty="0" err="1"/>
              <a:t>sends</a:t>
            </a:r>
            <a:r>
              <a:rPr lang="it-IT" dirty="0"/>
              <a:t> the list of </a:t>
            </a:r>
            <a:r>
              <a:rPr lang="it-IT" dirty="0" err="1"/>
              <a:t>devices</a:t>
            </a:r>
            <a:r>
              <a:rPr lang="it-IT" dirty="0"/>
              <a:t> to the </a:t>
            </a:r>
            <a:r>
              <a:rPr lang="it-IT" dirty="0" err="1"/>
              <a:t>cloud</a:t>
            </a:r>
            <a:r>
              <a:rPr lang="it-IT" dirty="0"/>
              <a:t> and </a:t>
            </a:r>
            <a:r>
              <a:rPr lang="it-IT" dirty="0" err="1"/>
              <a:t>empties</a:t>
            </a:r>
            <a:r>
              <a:rPr lang="it-IT" dirty="0"/>
              <a:t> the list. The </a:t>
            </a:r>
            <a:r>
              <a:rPr lang="it-IT" dirty="0" err="1"/>
              <a:t>results</a:t>
            </a:r>
            <a:r>
              <a:rPr lang="it-IT" dirty="0"/>
              <a:t> </a:t>
            </a:r>
            <a:r>
              <a:rPr lang="it-IT" dirty="0" err="1"/>
              <a:t>that</a:t>
            </a:r>
            <a:r>
              <a:rPr lang="it-IT" dirty="0"/>
              <a:t> </a:t>
            </a:r>
            <a:r>
              <a:rPr lang="it-IT" dirty="0" err="1"/>
              <a:t>we</a:t>
            </a:r>
            <a:r>
              <a:rPr lang="it-IT" dirty="0"/>
              <a:t> </a:t>
            </a:r>
            <a:r>
              <a:rPr lang="it-IT" dirty="0" err="1"/>
              <a:t>obtained</a:t>
            </a:r>
            <a:r>
              <a:rPr lang="it-IT" dirty="0"/>
              <a:t> </a:t>
            </a:r>
            <a:r>
              <a:rPr lang="it-IT" dirty="0" err="1"/>
              <a:t>were</a:t>
            </a:r>
            <a:r>
              <a:rPr lang="it-IT" dirty="0"/>
              <a:t> </a:t>
            </a:r>
            <a:r>
              <a:rPr lang="it-IT" dirty="0" err="1"/>
              <a:t>pretty</a:t>
            </a:r>
            <a:r>
              <a:rPr lang="it-IT" dirty="0"/>
              <a:t> </a:t>
            </a:r>
            <a:r>
              <a:rPr lang="it-IT" dirty="0" err="1"/>
              <a:t>good</a:t>
            </a:r>
            <a:r>
              <a:rPr lang="it-IT" dirty="0"/>
              <a:t> </a:t>
            </a:r>
            <a:r>
              <a:rPr lang="it-IT" dirty="0" err="1"/>
              <a:t>because</a:t>
            </a:r>
            <a:r>
              <a:rPr lang="it-IT" dirty="0"/>
              <a:t> the </a:t>
            </a:r>
            <a:r>
              <a:rPr lang="it-IT" dirty="0" err="1"/>
              <a:t>board</a:t>
            </a:r>
            <a:r>
              <a:rPr lang="it-IT" dirty="0"/>
              <a:t> </a:t>
            </a:r>
            <a:r>
              <a:rPr lang="it-IT" dirty="0" err="1"/>
              <a:t>could</a:t>
            </a:r>
            <a:r>
              <a:rPr lang="it-IT" dirty="0"/>
              <a:t> </a:t>
            </a:r>
            <a:r>
              <a:rPr lang="it-IT" dirty="0" err="1"/>
              <a:t>send</a:t>
            </a:r>
            <a:r>
              <a:rPr lang="it-IT" dirty="0"/>
              <a:t> an MQTT </a:t>
            </a:r>
            <a:r>
              <a:rPr lang="it-IT" dirty="0" err="1"/>
              <a:t>message</a:t>
            </a:r>
            <a:r>
              <a:rPr lang="it-IT" dirty="0"/>
              <a:t> with an </a:t>
            </a:r>
            <a:r>
              <a:rPr lang="it-IT" dirty="0" err="1"/>
              <a:t>average</a:t>
            </a:r>
            <a:r>
              <a:rPr lang="it-IT" dirty="0"/>
              <a:t> of 14 session </a:t>
            </a:r>
            <a:r>
              <a:rPr lang="it-IT" dirty="0" err="1"/>
              <a:t>IDs</a:t>
            </a:r>
            <a:r>
              <a:rPr lang="it-IT" dirty="0"/>
              <a:t> with the </a:t>
            </a:r>
            <a:r>
              <a:rPr lang="it-IT" dirty="0" err="1"/>
              <a:t>current</a:t>
            </a:r>
            <a:r>
              <a:rPr lang="it-IT" dirty="0"/>
              <a:t> </a:t>
            </a:r>
            <a:r>
              <a:rPr lang="it-IT" dirty="0" err="1"/>
              <a:t>parameters</a:t>
            </a:r>
            <a:r>
              <a:rPr lang="it-IT" dirty="0"/>
              <a:t>. </a:t>
            </a:r>
            <a:r>
              <a:rPr lang="it-IT" dirty="0" err="1"/>
              <a:t>But</a:t>
            </a:r>
            <a:r>
              <a:rPr lang="it-IT" dirty="0"/>
              <a:t> </a:t>
            </a:r>
            <a:r>
              <a:rPr lang="it-IT" dirty="0" err="1"/>
              <a:t>we</a:t>
            </a:r>
            <a:r>
              <a:rPr lang="it-IT" dirty="0"/>
              <a:t> </a:t>
            </a:r>
            <a:r>
              <a:rPr lang="it-IT" dirty="0" err="1"/>
              <a:t>found</a:t>
            </a:r>
            <a:r>
              <a:rPr lang="it-IT" dirty="0"/>
              <a:t> out </a:t>
            </a:r>
            <a:r>
              <a:rPr lang="it-IT" dirty="0" err="1"/>
              <a:t>that</a:t>
            </a:r>
            <a:r>
              <a:rPr lang="it-IT" dirty="0"/>
              <a:t> </a:t>
            </a:r>
            <a:r>
              <a:rPr lang="it-IT" dirty="0" err="1"/>
              <a:t>this</a:t>
            </a:r>
            <a:r>
              <a:rPr lang="it-IT" dirty="0"/>
              <a:t> </a:t>
            </a:r>
            <a:r>
              <a:rPr lang="it-IT" dirty="0" err="1"/>
              <a:t>is</a:t>
            </a:r>
            <a:r>
              <a:rPr lang="it-IT" dirty="0"/>
              <a:t> the </a:t>
            </a:r>
            <a:r>
              <a:rPr lang="it-IT" dirty="0" err="1"/>
              <a:t>bottleneck</a:t>
            </a:r>
            <a:r>
              <a:rPr lang="it-IT" dirty="0"/>
              <a:t> of </a:t>
            </a:r>
            <a:r>
              <a:rPr lang="it-IT" dirty="0" err="1"/>
              <a:t>our</a:t>
            </a:r>
            <a:r>
              <a:rPr lang="it-IT" dirty="0"/>
              <a:t> </a:t>
            </a:r>
            <a:r>
              <a:rPr lang="it-IT" dirty="0" err="1"/>
              <a:t>system</a:t>
            </a:r>
            <a:r>
              <a:rPr lang="it-IT" dirty="0"/>
              <a:t>.</a:t>
            </a:r>
            <a:endParaRPr b="1" dirty="0"/>
          </a:p>
          <a:p>
            <a:pPr marL="742950" lvl="1" indent="-285750" algn="l" rtl="0">
              <a:spcBef>
                <a:spcPts val="1000"/>
              </a:spcBef>
              <a:spcAft>
                <a:spcPts val="0"/>
              </a:spcAft>
              <a:buSzPts val="1280"/>
              <a:buFont typeface="Arial"/>
              <a:buChar char="•"/>
            </a:pPr>
            <a:r>
              <a:rPr lang="en-US" sz="1700" b="1" dirty="0"/>
              <a:t>Cloud</a:t>
            </a:r>
            <a:r>
              <a:rPr lang="en-US" sz="1700" dirty="0"/>
              <a:t> IoT device-Cloud interaction: what is the message rate with which the device can send messages to Azure IoT hub?   </a:t>
            </a:r>
            <a:endParaRPr sz="1700" dirty="0"/>
          </a:p>
          <a:p>
            <a:pPr marL="1143000" lvl="2" indent="-218440" algn="l" rtl="0">
              <a:spcBef>
                <a:spcPts val="1000"/>
              </a:spcBef>
              <a:spcAft>
                <a:spcPts val="0"/>
              </a:spcAft>
              <a:buSzPts val="1280"/>
              <a:buFont typeface="Arial"/>
              <a:buChar char="■"/>
            </a:pPr>
            <a:r>
              <a:rPr lang="en-US" sz="1700" dirty="0"/>
              <a:t> We have performed a simulation, through a Python script, sending data to the cloud and analyzing the </a:t>
            </a:r>
            <a:r>
              <a:rPr lang="en-US" sz="1700" dirty="0" err="1"/>
              <a:t>behaviour</a:t>
            </a:r>
            <a:r>
              <a:rPr lang="en-US" sz="1700" dirty="0"/>
              <a:t> of our algorithm. We discovered that saving data to the DB, is an important bottleneck, so we have decided to collect the data from the board at least every 30 seconds after the previous data collection.</a:t>
            </a:r>
            <a:endParaRPr sz="1700" dirty="0"/>
          </a:p>
          <a:p>
            <a:pPr marL="538480" lvl="1" indent="0" algn="l" rtl="0">
              <a:spcBef>
                <a:spcPts val="1000"/>
              </a:spcBef>
              <a:spcAft>
                <a:spcPts val="0"/>
              </a:spcAft>
              <a:buSzPts val="1280"/>
              <a:buFont typeface="Arial"/>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1488600"/>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p>
          <a:p>
            <a:pPr marL="285750" indent="-285750">
              <a:buChar char="•"/>
            </a:pPr>
            <a:r>
              <a:rPr lang="it-IT" dirty="0"/>
              <a:t>Over 50 </a:t>
            </a:r>
            <a:r>
              <a:rPr lang="it-IT" dirty="0" err="1"/>
              <a:t>different</a:t>
            </a:r>
            <a:r>
              <a:rPr lang="it-IT" dirty="0"/>
              <a:t> </a:t>
            </a:r>
            <a:r>
              <a:rPr lang="it-IT" dirty="0" err="1"/>
              <a:t>measurements</a:t>
            </a:r>
            <a:r>
              <a:rPr lang="it-IT" dirty="0"/>
              <a:t> </a:t>
            </a:r>
            <a:r>
              <a:rPr lang="it-IT" dirty="0" err="1"/>
              <a:t>now</a:t>
            </a:r>
            <a:r>
              <a:rPr lang="it-IT" dirty="0"/>
              <a:t> </a:t>
            </a:r>
            <a:r>
              <a:rPr lang="it-IT" b="1" dirty="0"/>
              <a:t>40 are </a:t>
            </a:r>
            <a:r>
              <a:rPr lang="it-IT" b="1" dirty="0" err="1"/>
              <a:t>correctly</a:t>
            </a:r>
            <a:r>
              <a:rPr lang="it-IT" b="1" dirty="0"/>
              <a:t> </a:t>
            </a:r>
            <a:r>
              <a:rPr lang="it-IT" b="1" dirty="0" err="1"/>
              <a:t>classified</a:t>
            </a:r>
            <a:endParaRPr lang="it-IT" dirty="0"/>
          </a:p>
          <a:p>
            <a:pPr marL="457200" lvl="1" indent="0" algn="l" rtl="0">
              <a:spcBef>
                <a:spcPts val="1000"/>
              </a:spcBef>
              <a:spcAft>
                <a:spcPts val="0"/>
              </a:spcAft>
              <a:buSzPts val="1440"/>
              <a:buNone/>
            </a:pPr>
            <a:endParaRPr lang="en-US" dirty="0"/>
          </a:p>
        </p:txBody>
      </p:sp>
      <p:pic>
        <p:nvPicPr>
          <p:cNvPr id="5" name="Immagine 4" descr="Immagine che contiene screenshot&#10;&#10;Descrizione generata automaticamente">
            <a:extLst>
              <a:ext uri="{FF2B5EF4-FFF2-40B4-BE49-F238E27FC236}">
                <a16:creationId xmlns:a16="http://schemas.microsoft.com/office/drawing/2014/main" id="{7C9EBA9F-AF24-4BCA-A63E-7CE52AA1C958}"/>
              </a:ext>
            </a:extLst>
          </p:cNvPr>
          <p:cNvPicPr>
            <a:picLocks noChangeAspect="1"/>
          </p:cNvPicPr>
          <p:nvPr/>
        </p:nvPicPr>
        <p:blipFill>
          <a:blip r:embed="rId3"/>
          <a:stretch>
            <a:fillRect/>
          </a:stretch>
        </p:blipFill>
        <p:spPr>
          <a:xfrm>
            <a:off x="888905" y="4624735"/>
            <a:ext cx="8385229" cy="16236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394823"/>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dirty="0"/>
              <a:t>Board Pricing</a:t>
            </a:r>
            <a:endParaRPr dirty="0"/>
          </a:p>
          <a:p>
            <a:pPr marL="342900" lvl="0" indent="-342900" algn="l" rtl="0">
              <a:spcBef>
                <a:spcPts val="1000"/>
              </a:spcBef>
              <a:spcAft>
                <a:spcPts val="0"/>
              </a:spcAft>
              <a:buSzPts val="1280"/>
              <a:buFont typeface="Noto Sans Symbols"/>
              <a:buChar char="⮚"/>
            </a:pPr>
            <a:r>
              <a:rPr lang="en-US" sz="1600" dirty="0"/>
              <a:t>The board used is the B-L475E-IOT01A Discovery kit that has a retail price of about 50€</a:t>
            </a:r>
            <a:endParaRPr dirty="0"/>
          </a:p>
          <a:p>
            <a:pPr marL="342900" lvl="0" indent="-342900" algn="l" rtl="0">
              <a:spcBef>
                <a:spcPts val="1000"/>
              </a:spcBef>
              <a:spcAft>
                <a:spcPts val="0"/>
              </a:spcAft>
              <a:buSzPts val="1280"/>
              <a:buFont typeface="Noto Sans Symbols"/>
              <a:buChar char="⮚"/>
            </a:pPr>
            <a:r>
              <a:rPr lang="en-US" sz="1600" dirty="0"/>
              <a:t>Considering at least two rooms per section, the estimated cost will be around 500€</a:t>
            </a:r>
            <a:endParaRPr lang="en-US" sz="1600" b="1" dirty="0"/>
          </a:p>
          <a:p>
            <a:pPr marL="457200" lvl="1" indent="0" algn="l" rtl="0">
              <a:spcBef>
                <a:spcPts val="1000"/>
              </a:spcBef>
              <a:spcAft>
                <a:spcPts val="0"/>
              </a:spcAft>
              <a:buSzPts val="1280"/>
              <a:buNone/>
            </a:pPr>
            <a:endParaRPr lang="en-US" b="1" dirty="0"/>
          </a:p>
          <a:p>
            <a:pPr marL="457200" lvl="1" indent="0" algn="l" rtl="0">
              <a:spcBef>
                <a:spcPts val="1000"/>
              </a:spcBef>
              <a:spcAft>
                <a:spcPts val="0"/>
              </a:spcAft>
              <a:buSzPts val="1280"/>
              <a:buNone/>
            </a:pPr>
            <a:r>
              <a:rPr lang="en-US" b="1" dirty="0"/>
              <a:t>Cloud Pricing</a:t>
            </a:r>
            <a:endParaRPr dirty="0"/>
          </a:p>
          <a:p>
            <a:pPr marL="342900" lvl="0" indent="-342900" algn="l" rtl="0">
              <a:spcBef>
                <a:spcPts val="1000"/>
              </a:spcBef>
              <a:spcAft>
                <a:spcPts val="0"/>
              </a:spcAft>
              <a:buSzPts val="1280"/>
              <a:buFont typeface="Noto Sans Symbols"/>
              <a:buChar char="⮚"/>
            </a:pPr>
            <a:r>
              <a:rPr lang="en-US" sz="1600" dirty="0"/>
              <a:t>Azure Function: the first 400,000 GB/s of execution and 1,000,000 executions are free. Then you pay what you consume (serverless)</a:t>
            </a:r>
            <a:endParaRPr dirty="0"/>
          </a:p>
          <a:p>
            <a:pPr marL="342900" lvl="0" indent="-342900" algn="l" rtl="0">
              <a:spcBef>
                <a:spcPts val="1000"/>
              </a:spcBef>
              <a:spcAft>
                <a:spcPts val="0"/>
              </a:spcAft>
              <a:buSzPts val="1280"/>
              <a:buFont typeface="Noto Sans Symbols"/>
              <a:buChar char="⮚"/>
            </a:pPr>
            <a:r>
              <a:rPr lang="en-US" sz="1600" dirty="0"/>
              <a:t>App service: The basic plan cost around 60€, for testing purpose we will use the free one.</a:t>
            </a:r>
            <a:endParaRPr dirty="0"/>
          </a:p>
          <a:p>
            <a:pPr marL="342900" lvl="0" indent="-342900" algn="l" rtl="0">
              <a:spcBef>
                <a:spcPts val="1000"/>
              </a:spcBef>
              <a:spcAft>
                <a:spcPts val="0"/>
              </a:spcAft>
              <a:buSzPts val="1280"/>
              <a:buFont typeface="Noto Sans Symbols"/>
              <a:buChar char="⮚"/>
            </a:pPr>
            <a:r>
              <a:rPr lang="en-US" sz="1600" dirty="0"/>
              <a:t>Azure SQL Database: We choose to use the serverless option also in the DB, we use the maximum size of 15GB but it is possible to use more space.</a:t>
            </a:r>
            <a:endParaRPr dirty="0"/>
          </a:p>
          <a:p>
            <a:pPr marL="742950" lvl="1" indent="-204469" algn="l" rtl="0">
              <a:spcBef>
                <a:spcPts val="1000"/>
              </a:spcBef>
              <a:spcAft>
                <a:spcPts val="0"/>
              </a:spcAft>
              <a:buSzPts val="1280"/>
              <a:buFont typeface="Arial"/>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1859637" y="133997"/>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dirty="0"/>
              <a:t>Pricing Evaluation</a:t>
            </a:r>
            <a:endParaRPr dirty="0"/>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815020" y="1454797"/>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Future developments</a:t>
            </a:r>
            <a:endParaRPr dirty="0"/>
          </a:p>
          <a:p>
            <a:pPr marL="0" lvl="0" indent="0" algn="ctr" rtl="0">
              <a:spcBef>
                <a:spcPts val="0"/>
              </a:spcBef>
              <a:spcAft>
                <a:spcPts val="0"/>
              </a:spcAft>
              <a:buClr>
                <a:schemeClr val="accent1"/>
              </a:buClr>
              <a:buSzPts val="3600"/>
              <a:buFont typeface="Trebuchet MS"/>
              <a:buNone/>
            </a:pPr>
            <a:endParaRPr dirty="0"/>
          </a:p>
        </p:txBody>
      </p:sp>
      <p:sp>
        <p:nvSpPr>
          <p:cNvPr id="304" name="Google Shape;304;p39"/>
          <p:cNvSpPr txBox="1">
            <a:spLocks noGrp="1"/>
          </p:cNvSpPr>
          <p:nvPr>
            <p:ph type="body" idx="1"/>
          </p:nvPr>
        </p:nvSpPr>
        <p:spPr>
          <a:xfrm>
            <a:off x="677333" y="2160589"/>
            <a:ext cx="8833630"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user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users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system</a:t>
            </a:r>
          </a:p>
          <a:p>
            <a:pPr fontAlgn="base">
              <a:buSzPct val="115000"/>
              <a:buFont typeface="Wingdings" pitchFamily="2" charset="2"/>
              <a:buChar char="§"/>
            </a:pPr>
            <a:r>
              <a:rPr lang="en-US" sz="2000" dirty="0"/>
              <a:t>Implement a Curators Dashboard to monitor the amount of people in each section and to better handle the people flow in the museum </a:t>
            </a:r>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4" y="1638075"/>
            <a:ext cx="9063472"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Solve the crowd problem of our personalized tour in these times in which sections cannot be overcrowded:</a:t>
            </a:r>
            <a:endParaRPr dirty="0"/>
          </a:p>
          <a:p>
            <a:pPr marL="342900" lvl="0" indent="-342900" algn="l" rtl="0">
              <a:spcBef>
                <a:spcPts val="1000"/>
              </a:spcBef>
              <a:spcAft>
                <a:spcPts val="0"/>
              </a:spcAft>
              <a:buSzPts val="1440"/>
              <a:buChar char="●"/>
            </a:pPr>
            <a:r>
              <a:rPr lang="en-US" dirty="0"/>
              <a:t>Added features to try to equalize the number of people in each section.</a:t>
            </a:r>
            <a:endParaRPr dirty="0"/>
          </a:p>
          <a:p>
            <a:pPr marL="742950" lvl="1" indent="-285750" algn="l" rtl="0">
              <a:spcBef>
                <a:spcPts val="1000"/>
              </a:spcBef>
              <a:spcAft>
                <a:spcPts val="0"/>
              </a:spcAft>
              <a:buSzPts val="1280"/>
              <a:buFont typeface="Noto Sans Symbols"/>
              <a:buChar char="▪"/>
            </a:pPr>
            <a:r>
              <a:rPr lang="en-US" dirty="0"/>
              <a:t>Suggest the most interesting section for the visitor and, at the same time, try to avoid the formation of gatherings</a:t>
            </a:r>
            <a:endParaRPr dirty="0"/>
          </a:p>
          <a:p>
            <a:pPr marL="342900" lvl="0" indent="-342900" algn="l" rtl="0">
              <a:spcBef>
                <a:spcPts val="1000"/>
              </a:spcBef>
              <a:spcAft>
                <a:spcPts val="0"/>
              </a:spcAft>
              <a:buSzPts val="1440"/>
              <a:buChar char="●"/>
            </a:pPr>
            <a:r>
              <a:rPr lang="en-US" dirty="0"/>
              <a:t>Estimating the proximity of two different visitor and check if they are respecting the security distance.</a:t>
            </a:r>
            <a:endParaRPr dirty="0"/>
          </a:p>
        </p:txBody>
      </p:sp>
      <p:pic>
        <p:nvPicPr>
          <p:cNvPr id="4" name="Immagine 3" descr="Immagine che contiene segnale, computer&#10;&#10;Descrizione generata automaticamente">
            <a:extLst>
              <a:ext uri="{FF2B5EF4-FFF2-40B4-BE49-F238E27FC236}">
                <a16:creationId xmlns:a16="http://schemas.microsoft.com/office/drawing/2014/main" id="{5BDDA4F0-D48F-47FA-9A9C-10F921CE8DBD}"/>
              </a:ext>
            </a:extLst>
          </p:cNvPr>
          <p:cNvPicPr>
            <a:picLocks noChangeAspect="1"/>
          </p:cNvPicPr>
          <p:nvPr/>
        </p:nvPicPr>
        <p:blipFill>
          <a:blip r:embed="rId3"/>
          <a:stretch>
            <a:fillRect/>
          </a:stretch>
        </p:blipFill>
        <p:spPr>
          <a:xfrm>
            <a:off x="9477102" y="2182994"/>
            <a:ext cx="2381339" cy="42334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1230</Words>
  <Application>Microsoft Office PowerPoint</Application>
  <PresentationFormat>Widescreen</PresentationFormat>
  <Paragraphs>116</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Arial</vt:lpstr>
      <vt:lpstr>Wingdings</vt:lpstr>
      <vt:lpstr>Montserrat</vt:lpstr>
      <vt:lpstr>Noto Sans Symbols</vt:lpstr>
      <vt:lpstr>Trebuchet MS</vt:lpstr>
      <vt:lpstr>Lato</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Luigi Sigillo</cp:lastModifiedBy>
  <cp:revision>12</cp:revision>
  <dcterms:modified xsi:type="dcterms:W3CDTF">2020-09-21T09:16:01Z</dcterms:modified>
</cp:coreProperties>
</file>